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aac9a1f297f4497" /><Relationship Type="http://schemas.openxmlformats.org/officeDocument/2006/relationships/extended-properties" Target="/docProps/app.xml" Id="R5486b06be06c4257" /><Relationship Type="http://schemas.openxmlformats.org/officeDocument/2006/relationships/officeDocument" Target="/ppt/presentation.xml" Id="R1f94b480b87d47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ef9d560c5423f"/>
  </p:sldMasterIdLst>
  <p:notesMasterIdLst>
    <p:notesMasterId xmlns:r="http://schemas.openxmlformats.org/officeDocument/2006/relationships" r:id="R955971f1dbb94dad"/>
  </p:notesMasterIdLst>
  <p:sldIdLst>
    <p:sldId xmlns:r="http://schemas.openxmlformats.org/officeDocument/2006/relationships" id="256" r:id="Rcaea1bfacf3d4bac"/>
    <p:sldId xmlns:r="http://schemas.openxmlformats.org/officeDocument/2006/relationships" id="257" r:id="Ra673b833c6564c29"/>
    <p:sldId xmlns:r="http://schemas.openxmlformats.org/officeDocument/2006/relationships" id="258" r:id="R31e599517ab440f6"/>
    <p:sldId xmlns:r="http://schemas.openxmlformats.org/officeDocument/2006/relationships" id="259" r:id="R218de2f072c445ce"/>
    <p:sldId xmlns:r="http://schemas.openxmlformats.org/officeDocument/2006/relationships" id="260" r:id="R8991f9d297384d11"/>
    <p:sldId xmlns:r="http://schemas.openxmlformats.org/officeDocument/2006/relationships" id="261" r:id="R102f37cd273e4830"/>
    <p:sldId xmlns:r="http://schemas.openxmlformats.org/officeDocument/2006/relationships" id="262" r:id="Reb360c2f6d834345"/>
    <p:sldId xmlns:r="http://schemas.openxmlformats.org/officeDocument/2006/relationships" id="263" r:id="Rd0bdb0d5d7fb424d"/>
    <p:sldId xmlns:r="http://schemas.openxmlformats.org/officeDocument/2006/relationships" id="264" r:id="Rdb638a83452f49a2"/>
    <p:sldId xmlns:r="http://schemas.openxmlformats.org/officeDocument/2006/relationships" id="265" r:id="Rbaa374076b6a4b0a"/>
    <p:sldId xmlns:r="http://schemas.openxmlformats.org/officeDocument/2006/relationships" id="266" r:id="Rf430620e25084d73"/>
    <p:sldId xmlns:r="http://schemas.openxmlformats.org/officeDocument/2006/relationships" id="267" r:id="Rf98f5bf1c8044207"/>
    <p:sldId xmlns:r="http://schemas.openxmlformats.org/officeDocument/2006/relationships" id="268" r:id="Ra3504b9167fb4a9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6bba124bca24497" /><Relationship Type="http://schemas.openxmlformats.org/officeDocument/2006/relationships/slideMaster" Target="/ppt/slideMasters/slideMaster1.xml" Id="Rb04ef9d560c5423f" /><Relationship Type="http://schemas.openxmlformats.org/officeDocument/2006/relationships/notesMaster" Target="/ppt/notesMasters/notesMaster1.xml" Id="R955971f1dbb94dad" /><Relationship Type="http://schemas.openxmlformats.org/officeDocument/2006/relationships/presProps" Target="/ppt/presProps.xml" Id="R28ddf00d41434f80" /><Relationship Type="http://schemas.openxmlformats.org/officeDocument/2006/relationships/tableStyles" Target="/ppt/tableStyles.xml" Id="R23000011a7b74362" /><Relationship Type="http://schemas.openxmlformats.org/officeDocument/2006/relationships/slide" Target="/ppt/slides/slide1.xml" Id="Rcaea1bfacf3d4bac" /><Relationship Type="http://schemas.openxmlformats.org/officeDocument/2006/relationships/slide" Target="/ppt/slides/slide2.xml" Id="Ra673b833c6564c29" /><Relationship Type="http://schemas.openxmlformats.org/officeDocument/2006/relationships/slide" Target="/ppt/slides/slide3.xml" Id="R31e599517ab440f6" /><Relationship Type="http://schemas.openxmlformats.org/officeDocument/2006/relationships/slide" Target="/ppt/slides/slide4.xml" Id="R218de2f072c445ce" /><Relationship Type="http://schemas.openxmlformats.org/officeDocument/2006/relationships/slide" Target="/ppt/slides/slide5.xml" Id="R8991f9d297384d11" /><Relationship Type="http://schemas.openxmlformats.org/officeDocument/2006/relationships/slide" Target="/ppt/slides/slide6.xml" Id="R102f37cd273e4830" /><Relationship Type="http://schemas.openxmlformats.org/officeDocument/2006/relationships/slide" Target="/ppt/slides/slide7.xml" Id="Reb360c2f6d834345" /><Relationship Type="http://schemas.openxmlformats.org/officeDocument/2006/relationships/slide" Target="/ppt/slides/slide8.xml" Id="Rd0bdb0d5d7fb424d" /><Relationship Type="http://schemas.openxmlformats.org/officeDocument/2006/relationships/slide" Target="/ppt/slides/slide9.xml" Id="Rdb638a83452f49a2" /><Relationship Type="http://schemas.openxmlformats.org/officeDocument/2006/relationships/slide" Target="/ppt/slides/slide10.xml" Id="Rbaa374076b6a4b0a" /><Relationship Type="http://schemas.openxmlformats.org/officeDocument/2006/relationships/slide" Target="/ppt/slides/slide11.xml" Id="Rf430620e25084d73" /><Relationship Type="http://schemas.openxmlformats.org/officeDocument/2006/relationships/slide" Target="/ppt/slides/slide12.xml" Id="Rf98f5bf1c8044207" /><Relationship Type="http://schemas.openxmlformats.org/officeDocument/2006/relationships/slide" Target="/ppt/slides/slide13.xml" Id="Ra3504b9167fb4a9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fd0eb9d8ff4e8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5d4c2afdf084bee" /><Relationship Type="http://schemas.openxmlformats.org/officeDocument/2006/relationships/notesMaster" Target="/ppt/notesMasters/notesMaster1.xml" Id="R631342e4e8bc4b6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5800b30c97745fa" /><Relationship Type="http://schemas.openxmlformats.org/officeDocument/2006/relationships/notesMaster" Target="/ppt/notesMasters/notesMaster1.xml" Id="R60863ba159bc443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e09d2b8fab84591" /><Relationship Type="http://schemas.openxmlformats.org/officeDocument/2006/relationships/notesMaster" Target="/ppt/notesMasters/notesMaster1.xml" Id="Ra9f845a9cc2a408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b127d86e2e844eb8" /><Relationship Type="http://schemas.openxmlformats.org/officeDocument/2006/relationships/notesMaster" Target="/ppt/notesMasters/notesMaster1.xml" Id="R51ebef39dfff45ed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9f3555395174245" /><Relationship Type="http://schemas.openxmlformats.org/officeDocument/2006/relationships/notesMaster" Target="/ppt/notesMasters/notesMaster1.xml" Id="R000667e1fad2408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4a9bd41f797422b" /><Relationship Type="http://schemas.openxmlformats.org/officeDocument/2006/relationships/notesMaster" Target="/ppt/notesMasters/notesMaster1.xml" Id="R480165ab34c0485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6f91911d176421e" /><Relationship Type="http://schemas.openxmlformats.org/officeDocument/2006/relationships/notesMaster" Target="/ppt/notesMasters/notesMaster1.xml" Id="Rdf0ad81a17d748f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d8b6e0e779a41a0" /><Relationship Type="http://schemas.openxmlformats.org/officeDocument/2006/relationships/notesMaster" Target="/ppt/notesMasters/notesMaster1.xml" Id="R5b9f3890692e414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21d3f6830834bd7" /><Relationship Type="http://schemas.openxmlformats.org/officeDocument/2006/relationships/notesMaster" Target="/ppt/notesMasters/notesMaster1.xml" Id="R7a9acb63d6494ca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861316d1a974747" /><Relationship Type="http://schemas.openxmlformats.org/officeDocument/2006/relationships/notesMaster" Target="/ppt/notesMasters/notesMaster1.xml" Id="R949d75b96bec4de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2589b1295144c85" /><Relationship Type="http://schemas.openxmlformats.org/officeDocument/2006/relationships/notesMaster" Target="/ppt/notesMasters/notesMaster1.xml" Id="Rb33e831716f5449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097795e9db42465d" /><Relationship Type="http://schemas.openxmlformats.org/officeDocument/2006/relationships/notesMaster" Target="/ppt/notesMasters/notesMaster1.xml" Id="R783952ad78b8425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46cf250bf194bf0" /><Relationship Type="http://schemas.openxmlformats.org/officeDocument/2006/relationships/notesMaster" Target="/ppt/notesMasters/notesMaster1.xml" Id="R6de2268aa30246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开场先指出：扩散链不是本文首次提出，真正改变领域的是参数化、目标函数与实验结果的组合。</a:t>
            </a:r>
          </a:p>
          <a:p xmlns:a="http://schemas.openxmlformats.org/drawingml/2006/main">
            <a:r>
              <a:t>汇报将依次回答：模型如何工作、为什么 ε 预测有效、证据有多强、边界在哪里。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这是解释 FID 与 NLL 分离的核心证据。</a:t>
            </a:r>
          </a:p>
          <a:p xmlns:a="http://schemas.openxmlformats.org/drawingml/2006/main">
            <a:r>
              <a:t>作者把该现象描述为优秀的有损压缩归纳偏置，但附录明确说明编码算法仍不可实用。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0 步扩散时接近像素插值；扩散越深，源图信息越少，反向过程承担的补全越多。</a:t>
            </a:r>
          </a:p>
          <a:p xmlns:a="http://schemas.openxmlformats.org/drawingml/2006/main">
            <a:r>
              <a:t>1000 步时源信息基本丢失，插值接近全新样本。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论文的 Broader Impact 对生成伪造与数据偏见已有直接讨论。</a:t>
            </a:r>
          </a:p>
          <a:p xmlns:a="http://schemas.openxmlformats.org/drawingml/2006/main">
            <a:r>
              <a:t>速度问题后来催生大量快速采样与潜空间扩散研究。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收束到范式贡献，而不是只重复指标。</a:t>
            </a:r>
          </a:p>
          <a:p xmlns:a="http://schemas.openxmlformats.org/drawingml/2006/main">
            <a:r>
              <a:t>讨论问题：如果今天重新设计 DDPM，优先改变采样步数、状态空间还是训练权重？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前向过程没有可学习参数；神经网络只负责反向过程。</a:t>
            </a:r>
          </a:p>
          <a:p xmlns:a="http://schemas.openxmlformats.org/drawingml/2006/main">
            <a:r>
              <a:t>小步 Gaussian 噪声使正反向转移具有相近的函数形式，这是模型可训练的基础。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区分训练与采样成本：训练每次只抽一个 t，因此高效；原始采样必须串行 1000 步，因此慢。</a:t>
            </a:r>
          </a:p>
          <a:p xmlns:a="http://schemas.openxmlformats.org/drawingml/2006/main">
            <a:r>
              <a:t>这也解释了后来 DDIM、蒸馏和少步采样为何成为重要方向。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强调：ε 预测并未改变反向分布的表达能力，它是同一个均值函数的重新参数化。</a:t>
            </a:r>
          </a:p>
          <a:p xmlns:a="http://schemas.openxmlformats.org/drawingml/2006/main">
            <a:r>
              <a:t>完整 ELBO 与 Lsimple 优化的侧重点不同；后者并不等于最大化最紧的似然下界。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网络没有跨时间步使用独立参数，而是共享 U-Net，并通过正弦时间编码告诉模型当前 t。</a:t>
            </a:r>
          </a:p>
          <a:p xmlns:a="http://schemas.openxmlformats.org/drawingml/2006/main">
            <a:r>
              <a:t>附录报告原始 256×256 采样 128 张约需 300 秒，体现早期 DDPM 的速度边界。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不要只报 FID：这张表最重要的信息是感知质量与似然的分离。</a:t>
            </a:r>
          </a:p>
          <a:p xmlns:a="http://schemas.openxmlformats.org/drawingml/2006/main">
            <a:r>
              <a:t>论文报告训练集 FID 3.17、测试集 FID 5.24；两者都应说明。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ε 预测在完整 ELBO 下与 μ̃ 预测接近；真正的大幅提升出现在 ε 预测与简化目标组合时。</a:t>
            </a:r>
          </a:p>
          <a:p xmlns:a="http://schemas.openxmlformats.org/drawingml/2006/main">
            <a:r>
              <a:t>因此不能把论文结论简化成‘预测噪声天然更强’。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Church 样本中出现水印，说明模型会复现训练数据中的统计痕迹。</a:t>
            </a:r>
          </a:p>
          <a:p xmlns:a="http://schemas.openxmlformats.org/drawingml/2006/main">
            <a:r>
              <a:t>不要把‘接近 ProgressiveGAN’表述为‘全面领先 GAN’。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横向逐步观察同一样本的预测 x̂0。</a:t>
            </a:r>
          </a:p>
          <a:p xmlns:a="http://schemas.openxmlformats.org/drawingml/2006/main">
            <a:r>
              <a:t>这不是简单的图像缩放，而是反向链在不同噪声尺度上逐步确定可见结构。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5de1a8aede414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ff145a8f9a24d7b" /><Relationship Type="http://schemas.openxmlformats.org/officeDocument/2006/relationships/slideLayout" Target="/ppt/slideLayouts/slideLayout1.xml" Id="R0ab90acb349e4f56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90acb349e4f5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d5b4a66ab44c1" /><Relationship Type="http://schemas.openxmlformats.org/officeDocument/2006/relationships/notesSlide" Target="/ppt/notesSlides/notesSlide1.xml" Id="R0207f85dca594a6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c18afa00340c4" /><Relationship Type="http://schemas.openxmlformats.org/officeDocument/2006/relationships/image" Target="/ppt/media/image9.png" Id="R2d6722182db24f43" /><Relationship Type="http://schemas.openxmlformats.org/officeDocument/2006/relationships/image" Target="/ppt/media/image10.png" Id="R848b0715a41547ee" /><Relationship Type="http://schemas.openxmlformats.org/officeDocument/2006/relationships/notesSlide" Target="/ppt/notesSlides/notesSlide10.xml" Id="R51f064448c79423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e7d9c6e84223" /><Relationship Type="http://schemas.openxmlformats.org/officeDocument/2006/relationships/image" Target="/ppt/media/image11.png" Id="Rab5f85178f7446f2" /><Relationship Type="http://schemas.openxmlformats.org/officeDocument/2006/relationships/image" Target="/ppt/media/image12.png" Id="R088c257fd2ec439d" /><Relationship Type="http://schemas.openxmlformats.org/officeDocument/2006/relationships/notesSlide" Target="/ppt/notesSlides/notesSlide11.xml" Id="R544f4e1cdade4c6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90583f74846c9" /><Relationship Type="http://schemas.openxmlformats.org/officeDocument/2006/relationships/notesSlide" Target="/ppt/notesSlides/notesSlide12.xml" Id="Rdd38ca1b77e7472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bdf67569f4f4d" /><Relationship Type="http://schemas.openxmlformats.org/officeDocument/2006/relationships/notesSlide" Target="/ppt/notesSlides/notesSlide13.xml" Id="Rfa9de1e2e2944c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e6c4b7794ef4" /><Relationship Type="http://schemas.openxmlformats.org/officeDocument/2006/relationships/image" Target="/ppt/media/image.png" Id="Rbeca59bd7dc54e86" /><Relationship Type="http://schemas.openxmlformats.org/officeDocument/2006/relationships/notesSlide" Target="/ppt/notesSlides/notesSlide2.xml" Id="Re21f2154671947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dc055cd26447b" /><Relationship Type="http://schemas.openxmlformats.org/officeDocument/2006/relationships/image" Target="/ppt/media/image2.png" Id="Rbe0f4c0484ca40cf" /><Relationship Type="http://schemas.openxmlformats.org/officeDocument/2006/relationships/notesSlide" Target="/ppt/notesSlides/notesSlide3.xml" Id="R76aaf3e99c28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928be75584661" /><Relationship Type="http://schemas.openxmlformats.org/officeDocument/2006/relationships/notesSlide" Target="/ppt/notesSlides/notesSlide4.xml" Id="R1bed69c8f14e49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d6cb9e2094bae" /><Relationship Type="http://schemas.openxmlformats.org/officeDocument/2006/relationships/notesSlide" Target="/ppt/notesSlides/notesSlide5.xml" Id="R7dd73863deda4a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e29f3288c4620" /><Relationship Type="http://schemas.openxmlformats.org/officeDocument/2006/relationships/image" Target="/ppt/media/image3.png" Id="R20f3c07139c44a45" /><Relationship Type="http://schemas.openxmlformats.org/officeDocument/2006/relationships/notesSlide" Target="/ppt/notesSlides/notesSlide6.xml" Id="Rbc29ee300db6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177fc386443de" /><Relationship Type="http://schemas.openxmlformats.org/officeDocument/2006/relationships/image" Target="/ppt/media/image4.png" Id="R8a3c4a7775044a73" /><Relationship Type="http://schemas.openxmlformats.org/officeDocument/2006/relationships/notesSlide" Target="/ppt/notesSlides/notesSlide7.xml" Id="R4032b543fb6646c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d2ae6cca4ece" /><Relationship Type="http://schemas.openxmlformats.org/officeDocument/2006/relationships/image" Target="/ppt/media/image5.png" Id="Rdaaee90ed4a24260" /><Relationship Type="http://schemas.openxmlformats.org/officeDocument/2006/relationships/image" Target="/ppt/media/image6.png" Id="R68f2493094c249ea" /><Relationship Type="http://schemas.openxmlformats.org/officeDocument/2006/relationships/image" Target="/ppt/media/image7.png" Id="R26260585606a4607" /><Relationship Type="http://schemas.openxmlformats.org/officeDocument/2006/relationships/notesSlide" Target="/ppt/notesSlides/notesSlide8.xml" Id="Rf13d987049224f6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5880a90bd46f9" /><Relationship Type="http://schemas.openxmlformats.org/officeDocument/2006/relationships/image" Target="/ppt/media/image8.png" Id="R7bd6efe10ff247b9" /><Relationship Type="http://schemas.openxmlformats.org/officeDocument/2006/relationships/notesSlide" Target="/ppt/notesSlides/notesSlide9.xml" Id="Rd8f8733d0bb1448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F4C57C-2ABE-417C-BCA9-EB960F98D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81000"/>
            <a:ext cx="5715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论文精读 · NeurIPS 2020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6E8104-07B7-4494-AFCB-EC108DF98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619250"/>
            <a:ext cx="8953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5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DDPM：从逐步加噪到高质量生成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A9408E-DDD2-400E-8A1B-755491399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857625"/>
            <a:ext cx="7620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Denoising Diffusion Probabilistic Models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BF10A45-472F-4410-B2EB-AC079F6BD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4762500"/>
            <a:ext cx="666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Jonathan Ho · Ajay Jain · Pieter Abbeel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23053C2-88E4-46B7-8EA5-2648A8094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5334000"/>
            <a:ext cx="9334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核心贡献：ε 预测 + 简化目标，将扩散模型推向高质量图像生成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933C73-294D-4509-92B4-5631191B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64312666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C748D46-06C9-4CC9-96C0-84AA63BCC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似然花了大量比特拟合人眼几乎看不见的误差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844C7B1-DCFF-4046-A02F-13EF65C11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10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6722182db24f43"/>
          <a:stretch xmlns:a="http://schemas.openxmlformats.org/drawingml/2006/main"/>
        </p:blipFill>
        <p:spPr>
          <a:xfrm xmlns:a="http://schemas.openxmlformats.org/drawingml/2006/main">
            <a:off x="381000" y="1952144"/>
            <a:ext cx="7239000" cy="1334462"/>
          </a:xfrm>
          <a:prstGeom xmlns:a="http://schemas.openxmlformats.org/drawingml/2006/main" prst="rect">
            <a:avLst/>
          </a:prstGeom>
        </p:spPr>
      </p:pic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8b0715a41547ee"/>
          <a:stretch xmlns:a="http://schemas.openxmlformats.org/drawingml/2006/main"/>
        </p:blipFill>
        <p:spPr>
          <a:xfrm xmlns:a="http://schemas.openxmlformats.org/drawingml/2006/main">
            <a:off x="1581718" y="4000500"/>
            <a:ext cx="4932815" cy="21907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699510-1A3D-498A-B33B-C11B617DD7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1714500"/>
            <a:ext cx="342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1.78 bits/dim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920539-2FB0-4547-BD80-B4A7C84AB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2860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率（L₁…Lₜ）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0DC806D-F1CC-4EFA-A344-5922A2DC6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048000"/>
            <a:ext cx="342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RMSE 0.95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A4D37B3-0C26-4681-867D-30BE72E92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619500"/>
            <a:ext cx="3143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失真对应 [0,255] 标度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162887-0056-4F5B-A64F-2795F3E4F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572000"/>
            <a:ext cx="3238500" cy="1095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低码率区已恢复主要内容；后续码长主要购买不可感知细节。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7388F51-6455-4449-9111-89DB2EEE8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Fig. 5, Table 4, Section 4.3</a:t>
            </a:r>
          </a:p>
        </p:txBody>
      </p:sp>
    </p:spTree>
    <p:extLst>
      <p:ext uri="{BB962C8B-B14F-4D97-AF65-F5344CB8AC3E}">
        <p14:creationId xmlns:p14="http://schemas.microsoft.com/office/powerpoint/2010/main" val="45425478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64E9E1-A5A8-4E8B-AFCD-2B38ED40E8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中间潜变量保留高层语义，扩散深度控制插值粒度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BD62C3-A3B4-4E97-BCAD-B1D71EFD8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11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5f85178f7446f2"/>
          <a:stretch xmlns:a="http://schemas.openxmlformats.org/drawingml/2006/main"/>
        </p:blipFill>
        <p:spPr>
          <a:xfrm xmlns:a="http://schemas.openxmlformats.org/drawingml/2006/main">
            <a:off x="718930" y="1381125"/>
            <a:ext cx="10601739" cy="2286000"/>
          </a:xfrm>
          <a:prstGeom xmlns:a="http://schemas.openxmlformats.org/drawingml/2006/main" prst="rect">
            <a:avLst/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8c257fd2ec439d"/>
          <a:stretch xmlns:a="http://schemas.openxmlformats.org/drawingml/2006/main"/>
        </p:blipFill>
        <p:spPr>
          <a:xfrm xmlns:a="http://schemas.openxmlformats.org/drawingml/2006/main">
            <a:off x="1781710" y="4000500"/>
            <a:ext cx="8476180" cy="1905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DBAE42-857C-4B5B-BE10-B72375396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0"/>
            <a:ext cx="542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共享中间 xt：保留姿态、发色等高层属性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4F6A1A-48B5-436E-9A93-651E6652B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714750"/>
            <a:ext cx="5429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575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75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500 步潜空间混合：得到平滑语义过渡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EDF5F3-7E65-493A-AA76-93C8500BD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Figs. 7–8 and Section 4.4; coarse-to-fine extension in Fig. 9</a:t>
            </a:r>
          </a:p>
        </p:txBody>
      </p:sp>
    </p:spTree>
    <p:extLst>
      <p:ext uri="{BB962C8B-B14F-4D97-AF65-F5344CB8AC3E}">
        <p14:creationId xmlns:p14="http://schemas.microsoft.com/office/powerpoint/2010/main" val="132448227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6AA8C76-EC68-491A-ACA3-F1799DAFF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论文已经写清三条边界：慢、压缩不可用、风险会随能力放大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F6D3D0-CAA9-4C65-92EB-1C2B73B18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12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B047EF-B608-4F60-9ADB-90A6B8E57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05000"/>
            <a:ext cx="35718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18BC6FE-989C-4C0C-A509-1F6371F51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907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计算成本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B2677D2-CFF7-4317-B03B-57297F162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05125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原始采样需 1000 次串行网络求值。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256×256 生成 128 张约 300 秒。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9027A21-519F-49AA-A930-CFA0B17D7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905000"/>
            <a:ext cx="35718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327D24-B2BC-4909-A95B-715AFD6B4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1907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论证边界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AEF71E-B880-4319-877B-C795E040C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905125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渐进压缩依赖高维不可行的最小随机编码。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它解释 ELBO，但尚非实用压缩系统。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4C24E5A-1F8D-40DC-A437-B05BE7CAE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1905000"/>
            <a:ext cx="3571875" cy="3143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DA40A7-0457-4654-A107-5E51389A6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190750"/>
            <a:ext cx="3143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7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社会影响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918EC1E-A12A-4C46-85D0-5AA9C32D0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2905125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伪造内容更易生产；训练数据偏见会被复制；检测生成内容将变难。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01CBB3-FF0D-477D-8B69-EBC2BD9E8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619750"/>
            <a:ext cx="9906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9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这些限制没有否定 DDPM 的贡献，而是定义了后续研究要解决的问题。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8CBFE9A-86CC-4ED7-9098-A310BE838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Appendix B, Extra information, Broader Impact</a:t>
            </a:r>
          </a:p>
        </p:txBody>
      </p:sp>
    </p:spTree>
    <p:extLst>
      <p:ext uri="{BB962C8B-B14F-4D97-AF65-F5344CB8AC3E}">
        <p14:creationId xmlns:p14="http://schemas.microsoft.com/office/powerpoint/2010/main" val="1196511780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F497168-5DC5-4551-9B8B-E7A576E15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DDPM 的长期影响：把生成建模变成可扩展的多尺度去噪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A1B437-0B9A-447D-ADA1-F44EC682D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13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B10709-B00A-4914-AD31-F388D4B0E8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66875"/>
            <a:ext cx="857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427B7A-C804-4EA1-B1F4-4248039E3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66875"/>
            <a:ext cx="2476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统一框架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5529E9A-EFA6-48E4-A0AB-C3F33A52E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190750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变分推断、分数匹配与 Langevin 采样在同一模型中对齐。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0934EB4-82DB-4108-A6A7-3B9E16BD4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95625"/>
            <a:ext cx="857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C8C1D6-60F4-4344-A259-2A33E332C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095625"/>
            <a:ext cx="2857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有效训练配方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9D90C2-7F0F-44B1-A693-EC59E575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619500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ε 预测与 Lsimple 使扩散模型首次稳定达到高质量图像生成。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EE2677-BC50-43D5-B460-267ABD2CB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24375"/>
            <a:ext cx="857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5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ABB973-42F4-4F01-A3D1-C9A93157C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524375"/>
            <a:ext cx="3048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新的研究主线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17945A-0BD3-489B-9985-F3506DF4B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5048250"/>
            <a:ext cx="8572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采样加速、条件控制、潜空间扩散与多模态扩展由此获得清晰起点。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DD1C9B-5C28-4D5E-B71A-E600A922E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953125"/>
            <a:ext cx="10572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11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455E78-147A-4A69-BDED-2AF9FECF9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6191250"/>
            <a:ext cx="9620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核心范式：按噪声尺度学习可逆生成；1000 步只是该实现的离散化选择。</a:t>
            </a:r>
          </a:p>
        </p:txBody>
      </p:sp>
    </p:spTree>
    <p:extLst>
      <p:ext uri="{BB962C8B-B14F-4D97-AF65-F5344CB8AC3E}">
        <p14:creationId xmlns:p14="http://schemas.microsoft.com/office/powerpoint/2010/main" val="197518821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1A46D2-BFDC-4D22-AAE0-AE6CEE573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827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2020 年之前：扩散模型定义清楚，却未证明能生成高质量样本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1E92D5-7B11-413D-8E28-B94F4C619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02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ca59bd7dc54e86"/>
          <a:stretch xmlns:a="http://schemas.openxmlformats.org/drawingml/2006/main"/>
        </p:blipFill>
        <p:spPr>
          <a:xfrm xmlns:a="http://schemas.openxmlformats.org/drawingml/2006/main">
            <a:off x="6000750" y="1318617"/>
            <a:ext cx="5572125" cy="1268016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960C15-A343-45AD-80CE-CCEB729B5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16192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前向过程 q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B05CCC-737A-497F-B479-34EA66135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2143125"/>
            <a:ext cx="400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固定 Markov 链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逐步加入 Gaussian 噪声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最终抹去数据信号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77EE8CB-F03E-43BC-93EB-B6D9E38C4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39052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反向过程 pθ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3074013-8C56-4E18-9D65-26B1E3AC3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" y="4429125"/>
            <a:ext cx="4476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学习条件 Gaussian 转移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从 xT≈N(0,I) 逐步恢复 x0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核心问题：怎样参数化并训练？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CC87759-89D4-4F46-99B2-90562B1D7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76625"/>
            <a:ext cx="4953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论文把“能否工作”转化成了可检验的训练设计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80D6FA-00AD-4AB1-A107-C2B558E20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76750"/>
            <a:ext cx="4953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贡献不只是更好的样本，也包括与分数匹配、Langevin 动力学和渐进解码的统一解释。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873CFAA-F95E-4C3F-A688-EC36172AA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Fig. 2 and Sections 1–2, Ho et al., NeurIPS 2020</a:t>
            </a:r>
          </a:p>
        </p:txBody>
      </p:sp>
    </p:spTree>
    <p:extLst>
      <p:ext uri="{BB962C8B-B14F-4D97-AF65-F5344CB8AC3E}">
        <p14:creationId xmlns:p14="http://schemas.microsoft.com/office/powerpoint/2010/main" val="14231089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B880E7-DB23-4382-AB39-71D14AA7C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DDPM 用闭式前向采样训练，用 1000 次反向更新生成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83B364-DC0A-4B5F-8BEF-513370DF5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03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0f4c0484ca40cf"/>
          <a:stretch xmlns:a="http://schemas.openxmlformats.org/drawingml/2006/main"/>
        </p:blipFill>
        <p:spPr>
          <a:xfrm xmlns:a="http://schemas.openxmlformats.org/drawingml/2006/main">
            <a:off x="400050" y="1606261"/>
            <a:ext cx="6858000" cy="2788227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CCF9D5-8A6A-483D-9E47-8F21972AE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7637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训练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C26FF4-940D-4861-AA86-901EFF445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952625"/>
            <a:ext cx="3429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随机选择 t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直接构造 xt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预测加入的噪声 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26D25B-E9E4-4C5C-A890-F447DD7FE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476625"/>
            <a:ext cx="1524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采样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51C8B2-0E45-4B65-AD9C-48E45C368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952875"/>
            <a:ext cx="3524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从纯噪声 xT 开始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按 t=T…1 串行去噪</a:t>
            </a:r>
          </a:p>
          <a:p xmlns:a="http://schemas.openxmlformats.org/drawingml/2006/main">
            <a:pPr algn="l">
              <a:def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每步调用同一个 U-Net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AD77F99-DD2D-47BD-8CAD-FFF5AFF32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191125"/>
            <a:ext cx="1082040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ED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BC1C3B-189C-430C-B009-69EE2D400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362575"/>
            <a:ext cx="10429875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闭式 q(xt|x0) 避免训练时模拟 1000 步；但生成仍需执行完整反向链。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0D3162-801D-4F61-BC33-87766A3EE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Algorithms 1–2 and Eqs. (4), (11), Ho et al.</a:t>
            </a:r>
          </a:p>
        </p:txBody>
      </p:sp>
    </p:spTree>
    <p:extLst>
      <p:ext uri="{BB962C8B-B14F-4D97-AF65-F5344CB8AC3E}">
        <p14:creationId xmlns:p14="http://schemas.microsoft.com/office/powerpoint/2010/main" val="211175156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A5631A-C632-429E-ABC7-FCDE332B6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ε 预测把变分推断化成一个简单、稳定的去噪任务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037F36-B276-46B6-AB06-BEAD00127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04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AC637F-3D60-4831-841B-B8EB785E2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24000"/>
            <a:ext cx="1066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xₜ = √ᾱₜ x₀ + √(1−ᾱₜ) 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0408FB-E7AE-428C-9676-0B1DB7586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10477500" cy="857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ED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4C1A51-A67D-44DB-BC12-9CAEA3F13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790825"/>
            <a:ext cx="1009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6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Lsimple = E ‖ ε − εθ(xₜ,t) ‖²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72B12B4-F104-4AB5-B181-C0D3E2EA6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905250"/>
            <a:ext cx="238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为什么有效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3A45370-C426-41E9-A767-89ECF0A0A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29125"/>
            <a:ext cx="49530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• 网络直接预测已知的训练噪声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• 等价于跨噪声尺度的去噪分数匹配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• 采样更新呈 Langevin 动力学形式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C2E4B7-7980-47DE-AB77-DCBBCD2A9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905250"/>
            <a:ext cx="342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为什么优于完整 ELBO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976C73-2441-47C9-8193-205254CD5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429125"/>
            <a:ext cx="44767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Lsimple 去掉时间权重，降低小 t 的容易去噪项权重，让模型更关注大 t 的困难任务；样本质量因此提升。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66A1C3-3E83-4D6C-BC08-675049BF0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Eqs. (11)–(14), Sections 3.2 and 3.4</a:t>
            </a:r>
          </a:p>
        </p:txBody>
      </p:sp>
    </p:spTree>
    <p:extLst>
      <p:ext uri="{BB962C8B-B14F-4D97-AF65-F5344CB8AC3E}">
        <p14:creationId xmlns:p14="http://schemas.microsoft.com/office/powerpoint/2010/main" val="2641459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A3F227F-19D8-4C66-A0EE-344EB63FD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实验把训练配方固定下来，再跨三个数据规模验证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F3F59A-0562-43EE-8D32-4446B7B61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05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A3CF78-9AF0-4B23-984E-CB1DF6193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35718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453D6F-2D1C-42AF-BB4D-189099CB4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288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过程与网络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37A508-42EF-4C06-9B90-A733ADD0B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95625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T = 1000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β: 10⁻⁴ → 0.02 线性日程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U-Net + GroupNorm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16×16 self-attention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F86108-4462-4BF5-8201-7FDF6DFC3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190750"/>
            <a:ext cx="35718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5FD8226-769A-4D03-BACB-71C731ECB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288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训练设置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C9E07FE-81CF-4EF7-8301-234F2C867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095625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CIFAR10: 35.7M 参数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LSUN/CelebA-HQ: 114M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Bedroom 大模型: 256M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EMA = 0.9999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03F8FF-8F9E-4B08-A45A-75AECE95B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190750"/>
            <a:ext cx="3571875" cy="2857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6085D4-DCE3-4CFB-AA1F-0B4834022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2428875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1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评测与数据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93B5E12-166F-4944-B25B-79C761783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01050" y="3095625"/>
            <a:ext cx="3143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CIFAR10 / CelebA-HQ / LSUN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IS、FID、NLL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均用 50,000 样本评估</a:t>
            </a:r>
          </a:p>
          <a:p xmlns:a="http://schemas.openxmlformats.org/drawingml/2006/main">
            <a:pPr algn="l">
              <a:def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消融均在 CIFAR10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0417A9-4B9F-4C37-8092-03A13C737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572125"/>
            <a:ext cx="106680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关键公平性提醒：CIFAR10 主表 FID 按训练集计算；按测试集计算为 5.24。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34B5BF1-D1B4-4734-B332-EA94EAA87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Section 4 and Appendix B</a:t>
            </a:r>
          </a:p>
        </p:txBody>
      </p:sp>
    </p:spTree>
    <p:extLst>
      <p:ext uri="{BB962C8B-B14F-4D97-AF65-F5344CB8AC3E}">
        <p14:creationId xmlns:p14="http://schemas.microsoft.com/office/powerpoint/2010/main" val="115013412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DAE046-E968-434C-A428-E29125236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CIFAR10：Lsimple 将无条件生成推到 FID 3.17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EE3C9F-6FB3-4A46-B6FA-4BE7B38E8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06</a:t>
            </a:r>
          </a:p>
        </p:txBody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f3c07139c44a45"/>
          <a:stretch xmlns:a="http://schemas.openxmlformats.org/drawingml/2006/main"/>
        </p:blipFill>
        <p:spPr>
          <a:xfrm xmlns:a="http://schemas.openxmlformats.org/drawingml/2006/main">
            <a:off x="1424604" y="1428750"/>
            <a:ext cx="5189891" cy="4191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BE294E-DC25-498D-A514-56A51C342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19250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0B3E858-A73B-49C4-A1B3-EE18507D3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17907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9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3.17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EC6CF0-538D-4937-8732-79D50FAC1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2619375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FID（训练集）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4DE90F-4130-4842-AF02-9B12C5B74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524250"/>
            <a:ext cx="3333750" cy="1571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3F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68239A-2BEC-4509-9C33-EA7A52D51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695700"/>
            <a:ext cx="2857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900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9.46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BF45D8-DB4E-43F5-94CB-0A68DE9D9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4524375"/>
            <a:ext cx="2857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Inception Score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7E61A7-5F65-4EDD-A0D4-8CFDAAFC6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381625"/>
            <a:ext cx="338137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5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优于当时多数无条件与部分条件生成基线，但 NLL 并未同步最优。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525F43-7435-4266-86FC-965296BB5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Table 1; model Ours (Lsimple)</a:t>
            </a:r>
          </a:p>
        </p:txBody>
      </p:sp>
    </p:spTree>
    <p:extLst>
      <p:ext uri="{BB962C8B-B14F-4D97-AF65-F5344CB8AC3E}">
        <p14:creationId xmlns:p14="http://schemas.microsoft.com/office/powerpoint/2010/main" val="122384000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68B392-90F1-4DBA-8E15-98F747B10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消融锁定了最有效组合：固定方差 + ε 预测 + Lsimple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DFA2E72-7276-496C-8F9C-B369AF83D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07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3c4a7775044a73"/>
          <a:stretch xmlns:a="http://schemas.openxmlformats.org/drawingml/2006/main"/>
        </p:blipFill>
        <p:spPr>
          <a:xfrm xmlns:a="http://schemas.openxmlformats.org/drawingml/2006/main">
            <a:off x="1274116" y="1428750"/>
            <a:ext cx="3833519" cy="3810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870DBD9-14D2-419E-B26E-E574864FF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16192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2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三个结论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76F57D-4D12-4258-BB9F-9E21870D8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38375"/>
            <a:ext cx="4476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1  学习反向方差不稳定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2  μ̃ 预测配无权 MSE 失败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3  ε 预测配 Lsimple 达到</a:t>
            </a:r>
          </a:p>
          <a:p xmlns:a="http://schemas.openxmlformats.org/drawingml/2006/main">
            <a:pPr algn="l">
              <a:def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75" b="0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   IS 9.46 / FID 3.17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1C6418-4DBD-4300-90A5-B7651C256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476750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0ED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7F06F18-9007-4B5C-858F-3D5CAB861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514350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545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优势来自“参数化 × 目标”的耦合，而非单独替换预测量。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546C9E-F518-4E7A-8458-027836097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Table 2 and Section 4.2</a:t>
            </a:r>
          </a:p>
        </p:txBody>
      </p:sp>
    </p:spTree>
    <p:extLst>
      <p:ext uri="{BB962C8B-B14F-4D97-AF65-F5344CB8AC3E}">
        <p14:creationId xmlns:p14="http://schemas.microsoft.com/office/powerpoint/2010/main" val="152629342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E16F5E7-5508-4216-9F40-4D608A1F5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高分辨率结果证明方法可扩展，但没有全面胜过 GAN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09AA22-E9B2-44E6-8399-81B5FE9C5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08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aee90ed4a24260"/>
          <a:stretch xmlns:a="http://schemas.openxmlformats.org/drawingml/2006/main"/>
        </p:blipFill>
        <p:spPr>
          <a:xfrm xmlns:a="http://schemas.openxmlformats.org/drawingml/2006/main">
            <a:off x="400050" y="1476375"/>
            <a:ext cx="3429000" cy="2286000"/>
          </a:xfrm>
          <a:prstGeom xmlns:a="http://schemas.openxmlformats.org/drawingml/2006/main" prst="rect">
            <a:avLst/>
          </a:prstGeom>
        </p:spPr>
      </p:pic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f2493094c249ea"/>
          <a:stretch xmlns:a="http://schemas.openxmlformats.org/drawingml/2006/main"/>
        </p:blipFill>
        <p:spPr>
          <a:xfrm xmlns:a="http://schemas.openxmlformats.org/drawingml/2006/main">
            <a:off x="4381500" y="1476375"/>
            <a:ext cx="3429000" cy="2286000"/>
          </a:xfrm>
          <a:prstGeom xmlns:a="http://schemas.openxmlformats.org/drawingml/2006/main" prst="rect">
            <a:avLst/>
          </a:prstGeom>
        </p:spPr>
      </p:pic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260585606a4607"/>
          <a:stretch xmlns:a="http://schemas.openxmlformats.org/drawingml/2006/main"/>
        </p:blipFill>
        <p:spPr>
          <a:xfrm xmlns:a="http://schemas.openxmlformats.org/drawingml/2006/main">
            <a:off x="8385599" y="1428750"/>
            <a:ext cx="2850302" cy="2857500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56E95B-DE99-4E6E-9B52-AE307FAF5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0957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Church</a:t>
            </a:r>
          </a:p>
          <a:p xmlns:a="http://schemas.openxmlformats.org/drawingml/2006/main">
            <a:pPr algn="ctr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FID 7.89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17B879-6530-4748-ABE7-40CA28FA0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40957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Bedroom（大模型）</a:t>
            </a:r>
          </a:p>
          <a:p xmlns:a="http://schemas.openxmlformats.org/drawingml/2006/main">
            <a:pPr algn="ctr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FID 4.90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563F72D-2033-4C76-9288-BD1F739BE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524375"/>
            <a:ext cx="28575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CelebA-HQ 256×256</a:t>
            </a:r>
          </a:p>
          <a:p xmlns:a="http://schemas.openxmlformats.org/drawingml/2006/main">
            <a:pPr algn="ctr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未筛选样本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CDC9C2-0176-403E-9D2E-EE30A4201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81625"/>
            <a:ext cx="10572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80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表 3 显示 StyleGAN2 在 Church/Cat 上仍更强；DDPM 的意义是建立了另一条可扩展生成路线。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690354B-99DB-42DC-B355-62681A377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Figs. 3, 4, 11 and Table 3</a:t>
            </a:r>
          </a:p>
        </p:txBody>
      </p:sp>
    </p:spTree>
    <p:extLst>
      <p:ext uri="{BB962C8B-B14F-4D97-AF65-F5344CB8AC3E}">
        <p14:creationId xmlns:p14="http://schemas.microsoft.com/office/powerpoint/2010/main" val="166160534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9CA31F-6C9C-4B4D-9D7D-B99C19759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04800"/>
            <a:ext cx="10858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反向过程不是一次成像：全局结构先出现，纹理最后补齐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DA2B30D-7527-4233-846A-C36946C6C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7600" y="6286500"/>
            <a:ext cx="514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05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09</a:t>
            </a:r>
          </a:p>
        </p:txBody>
      </p:sp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d6efe10ff247b9"/>
          <a:stretch xmlns:a="http://schemas.openxmlformats.org/drawingml/2006/main"/>
        </p:blipFill>
        <p:spPr>
          <a:xfrm xmlns:a="http://schemas.openxmlformats.org/drawingml/2006/main">
            <a:off x="476250" y="1708363"/>
            <a:ext cx="11239500" cy="2298273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62D919-64B1-4B79-BA27-F8250F5A5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62500"/>
            <a:ext cx="1047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早期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438E52-8DFB-4C08-9A89-333373670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4762500"/>
            <a:ext cx="2857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类别与轮廓首先稳定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0EA9DE7-D510-42AC-BF66-5E10C6A0A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4762500"/>
            <a:ext cx="1047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中期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1A3E35-6560-4629-8E45-3723847B1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0" y="4762500"/>
            <a:ext cx="3143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颜色与局部形状逐渐明确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9BDD65-1528-4650-808A-D26738D5C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381625"/>
            <a:ext cx="10477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725" b="1">
                <a:solidFill>
                  <a:srgbClr val="3D8DFF"/>
                </a:solidFill>
                <a:latin typeface="Microsoft YaHei"/>
                <a:ea typeface="Microsoft YaHei"/>
                <a:cs typeface="Microsoft YaHei"/>
              </a:rPr>
              <a:t>后期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5AD94E-A51D-4685-B99B-CDEE55946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381625"/>
            <a:ext cx="9048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1">
                <a:solidFill>
                  <a:srgbClr val="111111"/>
                </a:solidFill>
                <a:latin typeface="Microsoft YaHei"/>
                <a:ea typeface="Microsoft YaHei"/>
                <a:cs typeface="Microsoft YaHei"/>
              </a:rPr>
              <a:t>边缘、纹理与微小细节最后补齐；反向链表现为多尺度生成。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F10756-FDEB-422E-AEC8-05AF79215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81750"/>
            <a:ext cx="10287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900" b="0">
                <a:solidFill>
                  <a:srgbClr val="5D6470"/>
                </a:solidFill>
                <a:latin typeface="Microsoft YaHei"/>
                <a:ea typeface="Microsoft YaHei"/>
                <a:cs typeface="Microsoft YaHei"/>
              </a:rPr>
              <a:t>Source: Fig. 6; extended trajectories in Fig. 14</a:t>
            </a:r>
          </a:p>
        </p:txBody>
      </p:sp>
    </p:spTree>
    <p:extLst>
      <p:ext uri="{BB962C8B-B14F-4D97-AF65-F5344CB8AC3E}">
        <p14:creationId xmlns:p14="http://schemas.microsoft.com/office/powerpoint/2010/main" val="66095468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2026-07-22T09:52:49.0450000Z</dcterms:created>
  <dcterms:modified xsi:type="dcterms:W3CDTF">2026-07-22T09:52:49.0450000Z</dcterms:modified>
</coreProperties>
</file>